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86" r:id="rId3"/>
    <p:sldId id="280" r:id="rId4"/>
    <p:sldId id="281" r:id="rId5"/>
    <p:sldId id="282" r:id="rId6"/>
    <p:sldId id="284" r:id="rId7"/>
    <p:sldId id="285" r:id="rId8"/>
    <p:sldId id="287" r:id="rId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5AF6E-171C-48DE-B8E7-CB0256392C25}" type="datetimeFigureOut">
              <a:rPr lang="es-AR" smtClean="0"/>
              <a:t>1/10/2024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77437-5D14-4CEE-B646-39A77335E46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9570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BE398-9B2F-484F-BB4E-F89733A89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D19EBC-21F3-47BB-9998-1D7A6D911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A07FDC-CCF2-493B-8F8B-87686A95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AC67-C2A5-407E-8F35-D7BC0CA91667}" type="datetime1">
              <a:rPr lang="es-AR" smtClean="0"/>
              <a:t>1/10/2024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DF20B1-F9B3-4EA8-8231-DBF5940C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924B7E-25ED-4C22-A558-85AA38D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882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6E46A-7227-42A9-B4A7-3E6CF0E4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A27823-94C9-4368-B04E-3B80A706C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D6623A-1C71-4A2A-9E28-20AB7616C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48B2-0394-47D8-B6F1-CDF728B413AB}" type="datetime1">
              <a:rPr lang="es-AR" smtClean="0"/>
              <a:t>1/10/2024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0771AF-B2A6-4E64-A758-64F1A7D5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DE64E5-6D27-4922-88F2-49A0DC21D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670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049249-E7BD-4C60-BC6E-1FE6C4F1D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75AB36-7009-40F2-8150-F5B731859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593B71-9DFF-4099-BB94-D73F71B8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F2B5-AF82-4754-97E3-7C97E1CF5E9A}" type="datetime1">
              <a:rPr lang="es-AR" smtClean="0"/>
              <a:t>1/10/2024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3F808-F252-4667-B1EF-79FDF88A5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691AFE-6ECB-4A0B-B0D7-A7FEB87E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970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C5B0F-6046-4FF5-A171-CCC2D846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D8D12-0C2F-4455-8F57-693A1496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6D441C-5CC1-4E67-8767-81677C9A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95F89-4AAB-449E-ACF8-664AC13DAC8D}" type="datetime1">
              <a:rPr lang="es-AR" smtClean="0"/>
              <a:t>1/10/2024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4B7364-5537-4786-8B9F-FB908FF7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2EBC0D-5FFA-4F1A-9CC6-BFF29CEB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587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59147-E1A3-4205-B9BA-AC7A7381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472C5B-38F8-4DF3-81FD-9041E42F4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6BC66E-0589-4C95-A54F-4EC01756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24B7-B245-4CDF-8C50-E033480A6BFE}" type="datetime1">
              <a:rPr lang="es-AR" smtClean="0"/>
              <a:t>1/10/2024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37A49C-8C50-40B4-B460-F42491D4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8ABA73-54F9-44CD-B113-FA74FDE9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200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0C9D6-E972-4719-8919-496AB3AD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80CDF6-321F-41E0-A108-39F09B666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BF7745-21CC-4C50-B676-B28863198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6F5DBD-68B2-4112-9FE7-FB414E6C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F89B-6C0C-46EF-B831-6A4988CBD086}" type="datetime1">
              <a:rPr lang="es-AR" smtClean="0"/>
              <a:t>1/10/2024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49EC0A-CDC4-4D5C-B6BD-6861DFCF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FA313E-9D11-4053-B425-91A2A6FF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22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DB4C8-7FFE-4A00-8C93-53AF7B3A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6CFEAD-D03B-42A1-A7C8-52DE5455C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C672A7-7E01-4A36-9256-D3F608F05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9A3EDE6-70B5-4FE5-A60E-3A6A283FD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6618AE-0FEA-4489-9DB9-08C545187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105BCF-B79D-4EB1-AC87-C7020E98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1C27-00C2-4897-8AD4-2975F7EA4481}" type="datetime1">
              <a:rPr lang="es-AR" smtClean="0"/>
              <a:t>1/10/2024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9821C0-642E-4C7A-BA92-FEA84B0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221272-5B94-45AD-9549-A9B04A58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518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3F92B-F481-4AB4-8B1D-A12D429B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3CD5AC-1472-4511-99AF-D3B3F9A6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C036-FA33-49E4-AA67-9867AB28996C}" type="datetime1">
              <a:rPr lang="es-AR" smtClean="0"/>
              <a:t>1/10/2024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3F98EC-F93C-4BCD-972C-83F8BDCE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C270D5-3DE3-4494-A096-6FD62233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792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7257EDD-CA41-46F7-BE23-497AA447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452A7-3D81-46E4-8422-B15C159C38E0}" type="datetime1">
              <a:rPr lang="es-AR" smtClean="0"/>
              <a:t>1/10/2024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638B555-F6E3-4D8A-922C-530D20E0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A02BED-B79B-4FBE-BCA7-40D47376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7580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44BE9-1011-4997-86BA-661D2DBB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F7F121-A4B8-468A-A914-7340C1EB1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F32198-6A60-417C-B74F-5EB66ECDC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B24A1D-D15A-462E-A927-1470DFF9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C700-A984-4FD9-8446-A73A7D149E14}" type="datetime1">
              <a:rPr lang="es-AR" smtClean="0"/>
              <a:t>1/10/2024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8E39A3-36FA-47E5-BC60-76A0C565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C1A17D-563B-45A7-ACEC-5F637B91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589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A46BC-97CC-4918-912D-4E491A16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2936AB-92B7-4456-AB69-DBD04C0CA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293842-02A2-4253-9036-B7C423B8D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3CAE7-CE64-4BA1-A626-606CD82E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6EFA-9F40-4BF6-8C62-70D6AAD50936}" type="datetime1">
              <a:rPr lang="es-AR" smtClean="0"/>
              <a:t>1/10/2024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8078CD-FECA-49A5-91F0-8C1B6A9F4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8AFE28-557E-450F-A93A-E93422DA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4920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chemeClr val="bg1"/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CB51DC-2C91-42A4-BFEF-852BB17E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0D66D7-040B-468C-8D3A-D1CB08A82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BD76B9-BF89-429F-9ECA-2D993EF25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C9AEA-4119-4034-950F-8F97B57105F3}" type="datetime1">
              <a:rPr lang="es-AR" smtClean="0"/>
              <a:t>1/10/2024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E3BC54-9B27-4F0B-AF2B-EDA1A466C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84B9B5-C16E-4C12-9D99-80B2EC3D3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678E3-ADEE-42EB-AB5D-CE900057C7C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3481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AD3CE-620A-4E7D-850A-DBE05AEE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5015" y="4732804"/>
            <a:ext cx="6029617" cy="1922251"/>
          </a:xfrm>
        </p:spPr>
        <p:txBody>
          <a:bodyPr anchor="t">
            <a:normAutofit/>
          </a:bodyPr>
          <a:lstStyle/>
          <a:p>
            <a:pPr algn="l"/>
            <a:r>
              <a:rPr lang="es-AR" sz="4400" b="1" dirty="0">
                <a:ln w="222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Medición de la constante de Boltzmann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9A2701-C006-48DE-81EE-AD15A13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5015" y="3149238"/>
            <a:ext cx="4438561" cy="972180"/>
          </a:xfrm>
        </p:spPr>
        <p:txBody>
          <a:bodyPr anchor="b">
            <a:normAutofit/>
          </a:bodyPr>
          <a:lstStyle/>
          <a:p>
            <a:pPr algn="l"/>
            <a:r>
              <a:rPr lang="es-A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Física Experimental IV</a:t>
            </a:r>
          </a:p>
          <a:p>
            <a:pPr algn="l"/>
            <a:r>
              <a:rPr lang="es-A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Alejandro Velez Zea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803656-AFB5-4431-861A-20EB8D26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10641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A2678E3-ADEE-42EB-AB5D-CE900057C7CB}" type="slidenum">
              <a:rPr lang="es-AR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s-AR" sz="1500">
              <a:solidFill>
                <a:srgbClr val="FFFFFF"/>
              </a:solidFill>
            </a:endParaRPr>
          </a:p>
        </p:txBody>
      </p:sp>
      <p:pic>
        <p:nvPicPr>
          <p:cNvPr id="5" name="Imagen 4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AE3398EF-78FB-44E2-90D2-A2AA661CF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8" y="-21089"/>
            <a:ext cx="1770581" cy="219267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</p:pic>
    </p:spTree>
    <p:extLst>
      <p:ext uri="{BB962C8B-B14F-4D97-AF65-F5344CB8AC3E}">
        <p14:creationId xmlns:p14="http://schemas.microsoft.com/office/powerpoint/2010/main" val="2637638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7B031-58E4-42AB-8085-61C7A72D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352425"/>
            <a:ext cx="10515600" cy="1325563"/>
          </a:xfrm>
        </p:spPr>
        <p:txBody>
          <a:bodyPr/>
          <a:lstStyle/>
          <a:p>
            <a:r>
              <a:rPr lang="es-A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diodo</a:t>
            </a:r>
            <a:r>
              <a:rPr lang="es-AR" dirty="0"/>
              <a:t> </a:t>
            </a:r>
          </a:p>
        </p:txBody>
      </p:sp>
      <p:pic>
        <p:nvPicPr>
          <p:cNvPr id="6" name="Imagen 5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32860755-564A-41D3-8B15-4CAC8B4BA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005" y="0"/>
            <a:ext cx="1226995" cy="1518406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A67909F-8513-499B-A059-96F45B686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9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Un diodo es un componente electrónico que permite la conducción de corriente en una dirección preferente. </a:t>
            </a:r>
          </a:p>
          <a:p>
            <a:pPr marL="0" indent="0">
              <a:buNone/>
            </a:pP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Presentan una resistencia baja ser polarizados en una dirección y una alta en la contraria. </a:t>
            </a:r>
          </a:p>
          <a:p>
            <a:pPr marL="0" indent="0">
              <a:buNone/>
            </a:pP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Sirven para rectificar señales y en conversores AC-DC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11" name="Imagen 10" descr="Imagen que contiene reloj&#10;&#10;Descripción generada automáticamente">
            <a:extLst>
              <a:ext uri="{FF2B5EF4-FFF2-40B4-BE49-F238E27FC236}">
                <a16:creationId xmlns:a16="http://schemas.microsoft.com/office/drawing/2014/main" id="{A8E3B03F-B43F-4F41-A2A8-D832BBC22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5" y="4042682"/>
            <a:ext cx="3993357" cy="22819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F537918-401F-4C35-B570-A80CFBA53368}"/>
              </a:ext>
            </a:extLst>
          </p:cNvPr>
          <p:cNvSpPr txBox="1"/>
          <p:nvPr/>
        </p:nvSpPr>
        <p:spPr>
          <a:xfrm>
            <a:off x="5129561" y="3114993"/>
            <a:ext cx="6687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Los primeros diodos fueron hechos con válvulas de vacío, pero los diodos modernos son combinación de un semiconductor dopado con un material con exceso de electrones (portadores, semiconductor tipo n) y uno con falta de electrones (huecos, semiconductor tipo p) . </a:t>
            </a:r>
          </a:p>
          <a:p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 descr="Imagen que contiene firmar&#10;&#10;Descripción generada automáticamente">
            <a:extLst>
              <a:ext uri="{FF2B5EF4-FFF2-40B4-BE49-F238E27FC236}">
                <a16:creationId xmlns:a16="http://schemas.microsoft.com/office/drawing/2014/main" id="{3CBA1C2C-6C13-43F4-B787-D157E5C29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70" y="5420144"/>
            <a:ext cx="5671220" cy="132365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3843B0F-7952-41A2-8F5E-94BA4E40DC44}"/>
              </a:ext>
            </a:extLst>
          </p:cNvPr>
          <p:cNvSpPr txBox="1"/>
          <p:nvPr/>
        </p:nvSpPr>
        <p:spPr>
          <a:xfrm>
            <a:off x="5258248" y="5567661"/>
            <a:ext cx="668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5800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E5525-FB01-4410-9FCB-2958C81B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Curva voltaje-corriente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194BF-2F52-43E7-9444-0BCD7FA0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90688"/>
            <a:ext cx="5308600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AR" dirty="0"/>
              <a:t>Sin voltaje aplicado, las dos partes del diodo están en equilibrio, y no hay flujo de corriente. </a:t>
            </a:r>
          </a:p>
          <a:p>
            <a:pPr marL="0" indent="0" algn="just">
              <a:buNone/>
            </a:pPr>
            <a:r>
              <a:rPr lang="es-AR" dirty="0"/>
              <a:t>Al aplicarse un voltaje directo (positivo en la parte tipo p y negativo en la n), se acumula un exceso de portadores y de huecos en cada lado del diodo. </a:t>
            </a:r>
          </a:p>
          <a:p>
            <a:pPr marL="0" indent="0" algn="just">
              <a:buNone/>
            </a:pPr>
            <a:r>
              <a:rPr lang="es-AR" dirty="0"/>
              <a:t>Los portadores y huecos fluyen al semiconductor opuesto, siguiendo un principio de difusión (como un gas que fluye de una región de mayor concentración a otra de menor).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EF9E89-0ADE-4E88-96FA-9012076A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3</a:t>
            </a:fld>
            <a:endParaRPr lang="es-AR"/>
          </a:p>
        </p:txBody>
      </p:sp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204319C2-8655-467F-841D-3F6F8393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7" y="1378591"/>
            <a:ext cx="6095998" cy="466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E1A65-7163-498B-8B96-279B3B63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Ecuación del diodo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BDB3D-94FB-4790-BBDD-A0EB6820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Desarrollada por William Shockley, descubridor de los semiconductores. Afirma que bajo voltaje directo, la corriente por un diodo es dada por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3495A5-CB36-4E17-BF7F-BDC3FD7A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4</a:t>
            </a:fld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C3EC6A2-98A8-4B08-830B-8558994C07D5}"/>
                  </a:ext>
                </a:extLst>
              </p:cNvPr>
              <p:cNvSpPr txBox="1"/>
              <p:nvPr/>
            </p:nvSpPr>
            <p:spPr>
              <a:xfrm>
                <a:off x="1181100" y="3429000"/>
                <a:ext cx="3213100" cy="815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A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AR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s-A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s-A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32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s-AR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s-A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3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s-AR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s-A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C3EC6A2-98A8-4B08-830B-8558994C0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3429000"/>
                <a:ext cx="3213100" cy="81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CC5CC0A-25EF-423D-B9F0-49494B9BEEED}"/>
                  </a:ext>
                </a:extLst>
              </p:cNvPr>
              <p:cNvSpPr txBox="1"/>
              <p:nvPr/>
            </p:nvSpPr>
            <p:spPr>
              <a:xfrm>
                <a:off x="4876801" y="3022600"/>
                <a:ext cx="6959600" cy="2108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i="1" dirty="0">
                    <a:latin typeface="Palatino Linotype" panose="02040502050505030304" pitchFamily="18" charset="0"/>
                  </a:rPr>
                  <a:t>V</a:t>
                </a:r>
                <a:r>
                  <a:rPr lang="es-AR" sz="2000" dirty="0"/>
                  <a:t> es el voltaje directo</a:t>
                </a:r>
              </a:p>
              <a:p>
                <a:r>
                  <a:rPr lang="es-AR" sz="2000" i="1" dirty="0">
                    <a:latin typeface="Palatino Linotype" panose="02040502050505030304" pitchFamily="18" charset="0"/>
                    <a:cs typeface="Arial" panose="020B0604020202020204" pitchFamily="34" charset="0"/>
                  </a:rPr>
                  <a:t>N</a:t>
                </a:r>
                <a:r>
                  <a:rPr lang="es-AR" sz="2000" dirty="0"/>
                  <a:t> es el coeficiente de idealidad que depende del material del diodo 1 para germanio, 2 para silicio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A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s-AR" sz="2000" dirty="0"/>
                  <a:t> </a:t>
                </a:r>
                <a:r>
                  <a:rPr lang="es-A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es el voltaje térmico del diodo</a:t>
                </a:r>
                <a:r>
                  <a:rPr lang="es-AR" sz="2000" dirty="0"/>
                  <a:t>,  </a:t>
                </a:r>
                <a:r>
                  <a:rPr lang="es-A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</a:t>
                </a:r>
                <a:r>
                  <a:rPr lang="es-AR" sz="2000" dirty="0"/>
                  <a:t> </a:t>
                </a:r>
                <a:r>
                  <a:rPr lang="es-AR" sz="2000" i="1" dirty="0">
                    <a:latin typeface="Palatino Linotype" panose="02040502050505030304" pitchFamily="18" charset="0"/>
                  </a:rPr>
                  <a:t>q</a:t>
                </a:r>
                <a:r>
                  <a:rPr lang="es-AR" sz="2000" dirty="0"/>
                  <a:t> </a:t>
                </a:r>
                <a:r>
                  <a:rPr lang="es-A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 carga del electrón </a:t>
                </a:r>
                <a:r>
                  <a:rPr lang="es-AR" sz="2000" dirty="0"/>
                  <a:t>y </a:t>
                </a:r>
                <a:r>
                  <a:rPr lang="es-AR" sz="2000" i="1" dirty="0">
                    <a:latin typeface="Palatino Linotype" panose="02040502050505030304" pitchFamily="18" charset="0"/>
                  </a:rPr>
                  <a:t>T</a:t>
                </a:r>
                <a:r>
                  <a:rPr lang="es-AR" sz="2000" dirty="0"/>
                  <a:t> </a:t>
                </a:r>
                <a:r>
                  <a:rPr lang="es-A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 temperatura del diodo.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AR" sz="2000" dirty="0"/>
                  <a:t> </a:t>
                </a:r>
                <a:r>
                  <a:rPr lang="es-A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es la corriente de saturación del diodo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CC5CC0A-25EF-423D-B9F0-49494B9B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3022600"/>
                <a:ext cx="6959600" cy="2108334"/>
              </a:xfrm>
              <a:prstGeom prst="rect">
                <a:avLst/>
              </a:prstGeom>
              <a:blipFill>
                <a:blip r:embed="rId3"/>
                <a:stretch>
                  <a:fillRect l="-876" t="-1734" b="-40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116E88E1-26D4-4176-9E52-F4FE943AB6EE}"/>
              </a:ext>
            </a:extLst>
          </p:cNvPr>
          <p:cNvSpPr txBox="1"/>
          <p:nvPr/>
        </p:nvSpPr>
        <p:spPr>
          <a:xfrm>
            <a:off x="838200" y="5496946"/>
            <a:ext cx="750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Midiendo V y I, y conociendo </a:t>
            </a:r>
            <a:r>
              <a:rPr lang="es-AR" sz="2000" dirty="0" err="1">
                <a:latin typeface="Arial" panose="020B0604020202020204" pitchFamily="34" charset="0"/>
                <a:cs typeface="Arial" panose="020B0604020202020204" pitchFamily="34" charset="0"/>
              </a:rPr>
              <a:t>n,q,T</a:t>
            </a: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 podemos hallar el valor de K.</a:t>
            </a:r>
          </a:p>
        </p:txBody>
      </p:sp>
    </p:spTree>
    <p:extLst>
      <p:ext uri="{BB962C8B-B14F-4D97-AF65-F5344CB8AC3E}">
        <p14:creationId xmlns:p14="http://schemas.microsoft.com/office/powerpoint/2010/main" val="597052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AC93B-3772-4C96-96E2-3B778591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Materiales</a:t>
            </a:r>
            <a:r>
              <a:rPr lang="es-AR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BA9C7-E739-487B-BF4B-6C51F6C32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1" y="188150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Requeriremos lo siguiente</a:t>
            </a:r>
          </a:p>
          <a:p>
            <a:pPr marL="0" indent="0">
              <a:buNone/>
            </a:pP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1 Fuente DC variable</a:t>
            </a:r>
          </a:p>
          <a:p>
            <a:pPr marL="0" indent="0">
              <a:buNone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Multimetros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1 Diodo 1N4007 y 1N4148</a:t>
            </a:r>
          </a:p>
          <a:p>
            <a:pPr marL="0" indent="0">
              <a:buNone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1 Resistencia 10 Ohm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C88806-00C0-4F9E-A889-E07D8C08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4345" y="6238129"/>
            <a:ext cx="2743200" cy="365125"/>
          </a:xfrm>
        </p:spPr>
        <p:txBody>
          <a:bodyPr/>
          <a:lstStyle/>
          <a:p>
            <a:fld id="{9A2678E3-ADEE-42EB-AB5D-CE900057C7CB}" type="slidenum">
              <a:rPr lang="es-AR" smtClean="0"/>
              <a:t>5</a:t>
            </a:fld>
            <a:endParaRPr lang="es-AR"/>
          </a:p>
        </p:txBody>
      </p:sp>
      <p:pic>
        <p:nvPicPr>
          <p:cNvPr id="8" name="Imagen 7" descr="Imagen que contiene tabla, interior, pequeño, puesto&#10;&#10;Descripción generada automáticamente">
            <a:extLst>
              <a:ext uri="{FF2B5EF4-FFF2-40B4-BE49-F238E27FC236}">
                <a16:creationId xmlns:a16="http://schemas.microsoft.com/office/drawing/2014/main" id="{7A49C067-812C-4BB4-A08D-095181754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t="8018" b="18148"/>
          <a:stretch/>
        </p:blipFill>
        <p:spPr>
          <a:xfrm>
            <a:off x="5843205" y="1422036"/>
            <a:ext cx="5098421" cy="3486735"/>
          </a:xfrm>
          <a:prstGeom prst="rect">
            <a:avLst/>
          </a:prstGeom>
        </p:spPr>
      </p:pic>
      <p:pic>
        <p:nvPicPr>
          <p:cNvPr id="10" name="Imagen 9" descr="Imagen que contiene edificio, oscuro, café, hecho de madera&#10;&#10;Descripción generada automáticamente">
            <a:extLst>
              <a:ext uri="{FF2B5EF4-FFF2-40B4-BE49-F238E27FC236}">
                <a16:creationId xmlns:a16="http://schemas.microsoft.com/office/drawing/2014/main" id="{6548D036-9440-4799-8E10-C92D41B85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9" t="50000" r="17655" b="36296"/>
          <a:stretch/>
        </p:blipFill>
        <p:spPr>
          <a:xfrm rot="5400000">
            <a:off x="9561610" y="2686994"/>
            <a:ext cx="3743994" cy="901305"/>
          </a:xfrm>
          <a:prstGeom prst="rect">
            <a:avLst/>
          </a:prstGeom>
        </p:spPr>
      </p:pic>
      <p:pic>
        <p:nvPicPr>
          <p:cNvPr id="14" name="Imagen 13" descr="Imagen que contiene texto&#10;&#10;Descripción generada automáticamente">
            <a:extLst>
              <a:ext uri="{FF2B5EF4-FFF2-40B4-BE49-F238E27FC236}">
                <a16:creationId xmlns:a16="http://schemas.microsoft.com/office/drawing/2014/main" id="{88A7BB83-FDFD-4C25-B393-9830978EE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" t="30741" r="18611" b="30757"/>
          <a:stretch/>
        </p:blipFill>
        <p:spPr>
          <a:xfrm>
            <a:off x="6705439" y="4965911"/>
            <a:ext cx="5220149" cy="17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4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4AB5F-7E3E-41A1-850C-6D35E7D1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Montaje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F42984-ECF6-40F4-9B18-7EB611B2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6</a:t>
            </a:fld>
            <a:endParaRPr lang="es-AR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EA4F62EB-197B-469A-BCDF-61E58E8D5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69168"/>
            <a:ext cx="6085114" cy="4351338"/>
          </a:xfrm>
        </p:spPr>
        <p:txBody>
          <a:bodyPr>
            <a:normAutofit fontScale="92500"/>
          </a:bodyPr>
          <a:lstStyle/>
          <a:p>
            <a:pPr algn="just"/>
            <a:r>
              <a:rPr lang="es-CO" sz="24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1-</a:t>
            </a:r>
            <a:r>
              <a:rPr lang="es-ES" sz="24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La fuente DC debe tener sus perillas de voltaje y corriente al mínimo, estar conectada y apagada. </a:t>
            </a:r>
            <a:endParaRPr lang="es-AR" sz="24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algn="just"/>
            <a:r>
              <a:rPr lang="es-ES" sz="24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2-Uno de los multímetros debe estar con su conexión positiva (roja) en el puerto de V, y el negativo en COM, y la perilla en voltios. Este será el voltímetro. </a:t>
            </a:r>
            <a:endParaRPr lang="es-AR" sz="24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algn="just"/>
            <a:r>
              <a:rPr lang="es-ES" sz="24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3-El otro debe tener la conexión positiva en mA y el negativo en COM y la perilla en amperios. Este servirá de amperímetro.</a:t>
            </a:r>
            <a:endParaRPr lang="es-AR" sz="24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algn="just"/>
            <a:r>
              <a:rPr lang="es-ES" sz="24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4-Registre la temperatura ambiental.</a:t>
            </a:r>
            <a:endParaRPr lang="es-AR" sz="24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algn="just"/>
            <a:r>
              <a:rPr lang="es-ES" sz="24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5-Ensamble el circuito de la figura </a:t>
            </a:r>
            <a:endParaRPr lang="es-AR" sz="24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4C1F2CB-BD02-B1B6-231A-5F640412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4" y="1690688"/>
            <a:ext cx="5123946" cy="300547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DD55669-B8C7-2038-E98D-6DA314991C61}"/>
              </a:ext>
            </a:extLst>
          </p:cNvPr>
          <p:cNvSpPr/>
          <p:nvPr/>
        </p:nvSpPr>
        <p:spPr>
          <a:xfrm>
            <a:off x="8466667" y="1869168"/>
            <a:ext cx="160867" cy="17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258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39A43-1225-4ED9-A528-55FFA06E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Procedimiento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81C3C5E-66CA-49AA-8AB7-68EFA028B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228" y="1871662"/>
                <a:ext cx="11473543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s-ES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6-</a:t>
                </a: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Encender la fuente. </a:t>
                </a:r>
                <a:r>
                  <a:rPr lang="es-AR" sz="2400" dirty="0"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Ubicar el voltaje en 0.4 V. Aumente el voltaje aplicado en intervalos de 0.025 V hasta que el voltímetro en paralelo con el diodo (NO EL DE LA FUENTE) mida 0.75 V. Para cada voltaje aplicado anote el voltaje en el diodo y la corriente en el amperímetro.</a:t>
                </a:r>
              </a:p>
              <a:p>
                <a:pPr algn="just"/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7-Realicen la medida 4 veces, dos para el diodo 1N4007 dos para el 1N4742 empezando en 0.4 V.</a:t>
                </a:r>
                <a:r>
                  <a:rPr lang="es-ES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 </a:t>
                </a:r>
                <a:endParaRPr lang="es-AR" sz="24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es-ES" sz="2400" b="1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Análisis de datos</a:t>
                </a:r>
                <a:endParaRPr lang="es-AR" sz="24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Arial" panose="020B0604020202020204" pitchFamily="34" charset="0"/>
                </a:endParaRPr>
              </a:p>
              <a:p>
                <a:pPr marL="0" lvl="0" indent="0" algn="just">
                  <a:buNone/>
                </a:pP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Grafiquen la curva V-I obtenida para cada medida. Ajusten a cada medida la ecuación del diodo descartando el -1. Para ello emplee un modelo exponencial de la forma</a:t>
                </a:r>
              </a:p>
              <a:p>
                <a:pPr marL="457200" algn="just"/>
                <a14:m>
                  <m:oMath xmlns:m="http://schemas.openxmlformats.org/officeDocument/2006/math">
                    <m:r>
                      <a:rPr lang="es-AR" sz="2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Book Antiqua" panose="02040602050305030304" pitchFamily="18" charset="0"/>
                      </a:rPr>
                      <m:t>𝐼</m:t>
                    </m:r>
                    <m:r>
                      <a:rPr lang="es-AR" sz="2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Book Antiqua" panose="02040602050305030304" pitchFamily="18" charset="0"/>
                      </a:rPr>
                      <m:t>=</m:t>
                    </m:r>
                    <m:r>
                      <a:rPr lang="es-AR" sz="2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Book Antiqua" panose="02040602050305030304" pitchFamily="18" charset="0"/>
                      </a:rPr>
                      <m:t>𝑎</m:t>
                    </m:r>
                    <m:sSup>
                      <m:sSupPr>
                        <m:ctrlP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</m:ctrlPr>
                      </m:sSupPr>
                      <m:e>
                        <m: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𝑒</m:t>
                        </m:r>
                      </m:e>
                      <m:sup>
                        <m: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𝑉𝑏</m:t>
                        </m:r>
                      </m:sup>
                    </m:sSup>
                  </m:oMath>
                </a14:m>
                <a:endParaRPr lang="es-AR" sz="24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Arial" panose="020B0604020202020204" pitchFamily="34" charset="0"/>
                </a:endParaRPr>
              </a:p>
              <a:p>
                <a:pPr indent="0" algn="just">
                  <a:buNone/>
                </a:pP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Donde I es la corriente medida por el amperímetro y V el voltaje del voltímetro. a y b son los parámetros de ajuste, donde a es la corriente de saturación de la ecuación del diodo ideal y b será </a:t>
                </a:r>
                <a14:m>
                  <m:oMath xmlns:m="http://schemas.openxmlformats.org/officeDocument/2006/math">
                    <m:r>
                      <a:rPr lang="es-AR" sz="2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Book Antiqua" panose="02040602050305030304" pitchFamily="18" charset="0"/>
                      </a:rPr>
                      <m:t>𝑞</m:t>
                    </m:r>
                    <m:r>
                      <a:rPr lang="es-AR" sz="2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Book Antiqua" panose="02040602050305030304" pitchFamily="18" charset="0"/>
                      </a:rPr>
                      <m:t>/</m:t>
                    </m:r>
                    <m:r>
                      <a:rPr lang="es-AR" sz="2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Book Antiqua" panose="02040602050305030304" pitchFamily="18" charset="0"/>
                      </a:rPr>
                      <m:t>𝑇</m:t>
                    </m:r>
                    <m:sSub>
                      <m:sSubPr>
                        <m:ctrlP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</m:ctrlPr>
                      </m:sSubPr>
                      <m:e>
                        <m: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40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b</m:t>
                        </m:r>
                      </m:sub>
                    </m:sSub>
                    <m:r>
                      <a:rPr lang="es-AR" sz="2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Book Antiqua" panose="02040602050305030304" pitchFamily="18" charset="0"/>
                      </a:rPr>
                      <m:t>𝑛</m:t>
                    </m:r>
                  </m:oMath>
                </a14:m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. Siendo T la temperatura en Kelvin,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</m:ctrlPr>
                      </m:sSubPr>
                      <m:e>
                        <m: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40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la constante de Boltzmann y n el coeficiente de idealidad del diodo (igual a 2 para el silicio). Encuentren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</m:ctrlPr>
                      </m:sSubPr>
                      <m:e>
                        <m: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40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para cada medida con su respectiva incerteza. </a:t>
                </a:r>
                <a:r>
                  <a:rPr lang="es-AR" sz="2400" dirty="0"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Puede testear la bondad del ajuste usando chi-cuadrado? </a:t>
                </a:r>
                <a:r>
                  <a:rPr lang="es-AR" sz="2400" dirty="0" err="1"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Intentelo</a:t>
                </a:r>
                <a:r>
                  <a:rPr lang="es-AR" sz="2400" dirty="0"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y discuta por que si o no es un buen test para este experimento.</a:t>
                </a:r>
                <a:endParaRPr lang="es-AR" sz="24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s-AR" sz="1800" dirty="0">
                  <a:effectLst/>
                  <a:latin typeface="Book Antiqua" panose="0204060205030503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81C3C5E-66CA-49AA-8AB7-68EFA028B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228" y="1871662"/>
                <a:ext cx="11473543" cy="4667250"/>
              </a:xfrm>
              <a:blipFill>
                <a:blip r:embed="rId2"/>
                <a:stretch>
                  <a:fillRect l="-691" t="-2872" r="-691" b="-39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A2A6E3-D15E-4CC9-A684-B6644934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166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39A43-1225-4ED9-A528-55FFA06E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datos.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81C3C5E-66CA-49AA-8AB7-68EFA028B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6600" cy="4667250"/>
              </a:xfrm>
            </p:spPr>
            <p:txBody>
              <a:bodyPr>
                <a:normAutofit fontScale="92500"/>
              </a:bodyPr>
              <a:lstStyle/>
              <a:p>
                <a:pPr marL="0" lvl="0" indent="0" algn="just">
                  <a:buNone/>
                </a:pP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Linealicen cada medida sacando el logaritmo natural de la corriente y el voltaje, busquen en que región de datos se ve una tendencia lineal usando la gráfica de residuos, realicen un ajuste lineal para esta región y relacionen los parámetros del ajuste con la ecuación del diodo ideal y halle Kb de a partir de los parámetros ajustados. Use el coeficiente de </a:t>
                </a:r>
                <a:r>
                  <a:rPr lang="es-AR" sz="2400" dirty="0" err="1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correlacion</a:t>
                </a: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</m:ctrlPr>
                      </m:sSupPr>
                      <m:e>
                        <m:r>
                          <a:rPr lang="es-ES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𝑟</m:t>
                        </m:r>
                      </m:e>
                      <m:sup>
                        <m:r>
                          <a:rPr lang="es-ES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2</m:t>
                        </m:r>
                      </m:sup>
                    </m:sSup>
                    <m:r>
                      <a:rPr lang="es-ES" sz="24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Book Antiqua" panose="02040602050305030304" pitchFamily="18" charset="0"/>
                      </a:rPr>
                      <m:t> </m:t>
                    </m:r>
                  </m:oMath>
                </a14:m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para testear la bondad del ajuste.</a:t>
                </a:r>
              </a:p>
              <a:p>
                <a:pPr marL="0" lvl="0" indent="0" algn="just">
                  <a:buNone/>
                </a:pP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Expresen la medida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</m:ctrlPr>
                      </m:sSubPr>
                      <m:e>
                        <m:r>
                          <a:rPr lang="es-AR" sz="2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40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Book Antiqua" panose="020406020503050303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con su incerteza a una desviación estándar obtenida a partir de las 4 medidas, </a:t>
                </a:r>
                <a:r>
                  <a:rPr lang="es-AR" sz="2400" dirty="0"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para el caso con</a:t>
                </a: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ajuste directo </a:t>
                </a:r>
                <a:r>
                  <a:rPr lang="es-AR" sz="240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y con ajuste </a:t>
                </a: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lineal.</a:t>
                </a:r>
              </a:p>
              <a:p>
                <a:pPr marL="0" lvl="0" indent="0" algn="just">
                  <a:buNone/>
                </a:pP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Calcule el error porcentual respecto al valor reportado en la literatura.</a:t>
                </a:r>
              </a:p>
              <a:p>
                <a:pPr marL="0" lvl="0" indent="0" algn="just">
                  <a:buNone/>
                </a:pPr>
                <a:r>
                  <a:rPr lang="es-AR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Analice las posibles fuentes de error, justifique cual es el mejor procedimiento para la medida, e intente sugerir mejoras.</a:t>
                </a:r>
              </a:p>
              <a:p>
                <a:pPr marL="0" indent="0" algn="just">
                  <a:buNone/>
                </a:pPr>
                <a:r>
                  <a:rPr lang="es-CO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Nota: n = 2 para el silicio. El informe de la actividad se deberá presentar en un notebook de Jupyter o </a:t>
                </a:r>
                <a:r>
                  <a:rPr lang="es-CO" sz="2400" dirty="0" err="1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Ipython</a:t>
                </a:r>
                <a:r>
                  <a:rPr lang="es-CO" sz="2400" dirty="0">
                    <a:effectLst/>
                    <a:latin typeface="Arial" panose="020B0604020202020204" pitchFamily="34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(especial énfasis en la precisión del ajuste y las posibles fuentes de error). Enviarlo por el classroom.</a:t>
                </a:r>
                <a:endParaRPr lang="es-AR" sz="24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s-AR" sz="1800" dirty="0">
                  <a:effectLst/>
                  <a:latin typeface="Book Antiqua" panose="0204060205030503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81C3C5E-66CA-49AA-8AB7-68EFA028B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6600" cy="4667250"/>
              </a:xfrm>
              <a:blipFill>
                <a:blip r:embed="rId2"/>
                <a:stretch>
                  <a:fillRect l="-727" t="-1436" r="-6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A2A6E3-D15E-4CC9-A684-B6644934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8E3-ADEE-42EB-AB5D-CE900057C7CB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30776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5391</TotalTime>
  <Words>829</Words>
  <Application>Microsoft Office PowerPoint</Application>
  <PresentationFormat>Panorámica</PresentationFormat>
  <Paragraphs>54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Book Antiqua</vt:lpstr>
      <vt:lpstr>Calibri</vt:lpstr>
      <vt:lpstr>Calibri Light</vt:lpstr>
      <vt:lpstr>Cambria Math</vt:lpstr>
      <vt:lpstr>Palatino Linotype</vt:lpstr>
      <vt:lpstr>Tema de Office</vt:lpstr>
      <vt:lpstr>Medición de la constante de Boltzmann</vt:lpstr>
      <vt:lpstr>El diodo </vt:lpstr>
      <vt:lpstr>Curva voltaje-corriente</vt:lpstr>
      <vt:lpstr>Ecuación del diodo</vt:lpstr>
      <vt:lpstr>Materiales </vt:lpstr>
      <vt:lpstr>Montaje</vt:lpstr>
      <vt:lpstr>Procedimiento</vt:lpstr>
      <vt:lpstr>Análisis de datos.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sistema Internacional de medida</dc:title>
  <dc:creator>Alejandro Velez</dc:creator>
  <cp:lastModifiedBy>Alejandro Velez</cp:lastModifiedBy>
  <cp:revision>37</cp:revision>
  <dcterms:created xsi:type="dcterms:W3CDTF">2020-08-31T03:27:39Z</dcterms:created>
  <dcterms:modified xsi:type="dcterms:W3CDTF">2024-10-03T16:37:17Z</dcterms:modified>
</cp:coreProperties>
</file>